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98" r:id="rId5"/>
    <p:sldId id="283" r:id="rId6"/>
    <p:sldId id="294" r:id="rId7"/>
    <p:sldId id="297" r:id="rId8"/>
    <p:sldId id="293" r:id="rId9"/>
    <p:sldId id="301" r:id="rId10"/>
    <p:sldId id="292" r:id="rId11"/>
    <p:sldId id="310" r:id="rId12"/>
    <p:sldId id="314" r:id="rId13"/>
    <p:sldId id="300" r:id="rId14"/>
    <p:sldId id="307" r:id="rId15"/>
    <p:sldId id="303" r:id="rId16"/>
    <p:sldId id="304" r:id="rId17"/>
    <p:sldId id="299" r:id="rId18"/>
    <p:sldId id="312" r:id="rId19"/>
    <p:sldId id="29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32F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76" autoAdjust="0"/>
    <p:restoredTop sz="94712" autoAdjust="0"/>
  </p:normalViewPr>
  <p:slideViewPr>
    <p:cSldViewPr snapToGrid="0">
      <p:cViewPr varScale="1">
        <p:scale>
          <a:sx n="143" d="100"/>
          <a:sy n="143" d="100"/>
        </p:scale>
        <p:origin x="224" y="280"/>
      </p:cViewPr>
      <p:guideLst/>
    </p:cSldViewPr>
  </p:slideViewPr>
  <p:outlineViewPr>
    <p:cViewPr>
      <p:scale>
        <a:sx n="33" d="100"/>
        <a:sy n="33" d="100"/>
      </p:scale>
      <p:origin x="0" y="-942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6/12/20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jpeg>
</file>

<file path=ppt/media/image2.jpg>
</file>

<file path=ppt/media/image3.png>
</file>

<file path=ppt/media/image4.png>
</file>

<file path=ppt/media/image6.png>
</file>

<file path=ppt/media/image7.jp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6/12/20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081624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804025"/>
          </a:xfrm>
          <a:solidFill>
            <a:schemeClr val="bg1">
              <a:lumMod val="85000"/>
            </a:schemeClr>
          </a:solidFill>
        </p:spPr>
        <p:txBody>
          <a:bodyPr tIns="1728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9" name="Picture 2" descr="https://d2guulkeunn7d8.cloudfront.net/assets/beetstrap/brand/logo@3x-c01b12eeb889d8665611740b281d76fa1cf88d06bcbd8a50dbcae6baecdbe9d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7597" y="4184789"/>
            <a:ext cx="1723644" cy="344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7DEBF36F-ADC5-48FF-BFAF-3BED06924FD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1512000"/>
            <a:ext cx="5472000" cy="468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7867C73D-EE16-41D1-B7CE-A35C765E3B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1511250"/>
            <a:ext cx="5472113" cy="468000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360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01550" y="1511476"/>
            <a:ext cx="360045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71550" y="1511475"/>
            <a:ext cx="360045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512000"/>
            <a:ext cx="2160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726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021412" y="1512000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16412" y="1507535"/>
            <a:ext cx="2160588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611412" y="1507535"/>
            <a:ext cx="2160588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9ABD5E-B8F1-4246-B167-09138760AD7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00400" y="2811053"/>
            <a:ext cx="8991600" cy="1261295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  <a:solidFill>
            <a:schemeClr val="tx1">
              <a:alpha val="80000"/>
            </a:schemeClr>
          </a:solidFill>
        </p:spPr>
        <p:txBody>
          <a:bodyPr vert="horz" lIns="180000" tIns="180000" rIns="180000" bIns="180000" rtlCol="0">
            <a:noAutofit/>
          </a:bodyPr>
          <a:lstStyle>
            <a:lvl1pPr marL="0" indent="0" algn="r">
              <a:buNone/>
              <a:defRPr lang="en-ZA" dirty="0">
                <a:solidFill>
                  <a:schemeClr val="bg1"/>
                </a:solidFill>
              </a:defRPr>
            </a:lvl1pPr>
          </a:lstStyle>
          <a:p>
            <a:pPr marL="266700" lvl="0" indent="-266700" algn="ctr"/>
            <a:r>
              <a:rPr lang="en-US" noProof="0"/>
              <a:t>Click to edit Master subtitle style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269861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57760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4B95064-E6BF-43CD-ACBD-6363E8D9BF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4114627"/>
            <a:ext cx="5956300" cy="1095056"/>
          </a:xfrm>
          <a:solidFill>
            <a:schemeClr val="tx1">
              <a:alpha val="80000"/>
            </a:schemeClr>
          </a:solidFill>
        </p:spPr>
        <p:txBody>
          <a:bodyPr vert="horz" lIns="252000" tIns="180000" rIns="180000" bIns="180000" rtlCol="0">
            <a:noAutofit/>
          </a:bodyPr>
          <a:lstStyle>
            <a:lvl1pPr marL="0" indent="0" algn="l">
              <a:buNone/>
              <a:defRPr lang="en-US">
                <a:solidFill>
                  <a:schemeClr val="bg1"/>
                </a:solidFill>
              </a:defRPr>
            </a:lvl1pPr>
          </a:lstStyle>
          <a:p>
            <a:pPr marL="266700" lvl="0" indent="-26670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82563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000" y="1008000"/>
            <a:ext cx="11328000" cy="5183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62075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E1E0B79-3CC8-4DCF-8AEC-AC43BC9A30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1886" y="1007250"/>
            <a:ext cx="5460114" cy="5169713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5546508-E26C-46CD-8939-D20E71BF4E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1999" y="1007250"/>
            <a:ext cx="5448115" cy="5169713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155533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016231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 descr="Accent bar right&#10;">
            <a:extLst>
              <a:ext uri="{FF2B5EF4-FFF2-40B4-BE49-F238E27FC236}">
                <a16:creationId xmlns:a16="http://schemas.microsoft.com/office/drawing/2014/main" id="{3E8A46E0-47C2-4441-B7DD-F621A80F1F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1016231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D902C307-6561-4E11-9899-1F34830AE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800" y="1224128"/>
            <a:ext cx="5448115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CD73439B-6B1B-47C5-B2B0-409015FB33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2086" y="1224128"/>
            <a:ext cx="5447914" cy="3587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12AC6878-44C6-4445-A225-70C0DC482E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6" y="1955731"/>
            <a:ext cx="5447914" cy="423393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6D675DA8-374F-4915-973A-53612A41FF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1800" y="1943031"/>
            <a:ext cx="5447914" cy="424663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253150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5B68CA9-AC4C-4D15-9BA1-A9F1AC560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29B24D8A-D8A5-4F57-A260-A4CF75FCB3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0143274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3932037" cy="141127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4CFC6C-1D8B-46C9-B0F7-A8BD88D8AB46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1" name="Rectangle 10" descr="Accent block left">
            <a:extLst>
              <a:ext uri="{FF2B5EF4-FFF2-40B4-BE49-F238E27FC236}">
                <a16:creationId xmlns:a16="http://schemas.microsoft.com/office/drawing/2014/main" id="{48A1A904-FE62-4BE3-BAE9-0EEAE7B1E3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1892926"/>
            <a:ext cx="1984175" cy="11482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3E50A411-2E68-4F4D-B4BC-62E87C633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2000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2FBF39A8-0BD5-48FD-9993-F595D4F727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88816" y="432001"/>
            <a:ext cx="6971184" cy="54290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063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35700" y="2204792"/>
            <a:ext cx="5956300" cy="1944000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35700" y="41488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180000" tIns="180000" rIns="252000" bIns="180000"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9780588" y="5247782"/>
            <a:ext cx="2411412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371590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3CF994-8B2C-443F-B695-7378DD360DAA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0694D9D-C633-4D52-965E-E5BBD988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B3A426-6D4A-4D91-ACD6-A2C25BAE44E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64370" y="2033588"/>
            <a:ext cx="8863262" cy="2790825"/>
          </a:xfrm>
        </p:spPr>
        <p:txBody>
          <a:bodyPr anchor="ctr"/>
          <a:lstStyle>
            <a:lvl1pPr marL="0" indent="0" algn="ctr">
              <a:buNone/>
              <a:defRPr sz="6000"/>
            </a:lvl1pPr>
            <a:lvl2pPr marL="266700" indent="0">
              <a:buNone/>
              <a:defRPr/>
            </a:lvl2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772436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95CDFA7-DEA3-4BBE-8D70-0AF654A1E6F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00433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er Slide 2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2411412" y="0"/>
            <a:ext cx="9780588" cy="6371351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</a:t>
            </a:r>
            <a:br>
              <a:rPr lang="en-US" noProof="0" dirty="0"/>
            </a:br>
            <a:r>
              <a:rPr lang="en-US" noProof="0" dirty="0"/>
              <a:t>your Photo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473AB13-DFF9-4538-9907-E261659E0E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700" y="2156226"/>
            <a:ext cx="5958000" cy="1958400"/>
          </a:xfrm>
          <a:solidFill>
            <a:schemeClr val="bg1"/>
          </a:solidFill>
        </p:spPr>
        <p:txBody>
          <a:bodyPr lIns="252000" tIns="180000" rIns="180000" bIns="180000"/>
          <a:lstStyle>
            <a:lvl1pPr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noProof="0"/>
              <a:t>Click to edit section divider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9E4D4535-D519-40ED-B8A4-2EA1276BB6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4110760"/>
            <a:ext cx="5956300" cy="1100565"/>
          </a:xfrm>
          <a:solidFill>
            <a:schemeClr val="tx1">
              <a:alpha val="80000"/>
            </a:schemeClr>
          </a:solidFill>
        </p:spPr>
        <p:txBody>
          <a:bodyPr lIns="252000" tIns="180000" rIns="180000" bIns="180000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266700" indent="0" algn="r">
              <a:buNone/>
              <a:defRPr sz="1800">
                <a:solidFill>
                  <a:schemeClr val="bg1"/>
                </a:solidFill>
              </a:defRPr>
            </a:lvl2pPr>
            <a:lvl3pPr marL="542925" indent="0" algn="r">
              <a:buNone/>
              <a:defRPr sz="1800">
                <a:solidFill>
                  <a:schemeClr val="bg1"/>
                </a:solidFill>
              </a:defRPr>
            </a:lvl3pPr>
            <a:lvl4pPr marL="809625" indent="0" algn="r">
              <a:buNone/>
              <a:defRPr sz="1800">
                <a:solidFill>
                  <a:schemeClr val="bg1"/>
                </a:solidFill>
              </a:defRPr>
            </a:lvl4pPr>
            <a:lvl5pPr marL="1076325" indent="0" algn="r"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16FE98-6A12-44EC-8485-8B5EFABDF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0" y="5209682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0EF489-F21B-4E7C-9A44-D3CC8DC34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2858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mag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11800" y="3802899"/>
            <a:ext cx="4648200" cy="985000"/>
          </a:xfrm>
          <a:solidFill>
            <a:schemeClr val="bg1"/>
          </a:solidFill>
        </p:spPr>
        <p:txBody>
          <a:bodyPr lIns="180000" tIns="180000" rIns="180000" bIns="180000"/>
          <a:lstStyle>
            <a:lvl1pPr algn="r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111800" y="4787900"/>
            <a:ext cx="4648200" cy="1162800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2000" y="2668686"/>
            <a:ext cx="5472000" cy="2999426"/>
          </a:xfrm>
        </p:spPr>
        <p:txBody>
          <a:bodyPr anchor="b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8F53F-6AA2-4060-904A-BC90211DC043}"/>
              </a:ext>
            </a:extLst>
          </p:cNvPr>
          <p:cNvSpPr/>
          <p:nvPr userDrawn="1"/>
        </p:nvSpPr>
        <p:spPr>
          <a:xfrm>
            <a:off x="9348588" y="3700775"/>
            <a:ext cx="2411412" cy="1148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Imag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-1"/>
            <a:ext cx="6096000" cy="6371351"/>
          </a:xfrm>
          <a:solidFill>
            <a:schemeClr val="bg1">
              <a:lumMod val="95000"/>
            </a:schemeClr>
          </a:solidFill>
        </p:spPr>
        <p:txBody>
          <a:bodyPr tIns="1584000" anchor="t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8100" y="1869795"/>
            <a:ext cx="6641900" cy="1124345"/>
          </a:xfrm>
          <a:solidFill>
            <a:schemeClr val="bg1">
              <a:lumMod val="95000"/>
            </a:schemeClr>
          </a:solidFill>
        </p:spPr>
        <p:txBody>
          <a:bodyPr lIns="180000" tIns="180000" rIns="180000" bIns="180000"/>
          <a:lstStyle>
            <a:lvl1pPr algn="l">
              <a:defRPr sz="6000" b="1" spc="-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118334" y="2994141"/>
            <a:ext cx="6641626" cy="590155"/>
          </a:xfrm>
          <a:solidFill>
            <a:schemeClr val="tx1">
              <a:alpha val="80000"/>
            </a:schemeClr>
          </a:solidFill>
        </p:spPr>
        <p:txBody>
          <a:bodyPr lIns="180000" tIns="180000" rIns="180000" bIns="180000"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8000" y="3763648"/>
            <a:ext cx="5472000" cy="2428351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5ED12-A431-4761-87A4-F05164BE0221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A5285E0-8F27-49C4-AADF-92A3B72D41FD}"/>
              </a:ext>
            </a:extLst>
          </p:cNvPr>
          <p:cNvSpPr/>
          <p:nvPr userDrawn="1"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438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11340000" cy="432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307689"/>
            <a:ext cx="5472000" cy="3600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815037"/>
            <a:ext cx="5472000" cy="3376963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00000" y="2308214"/>
            <a:ext cx="5472000" cy="358775"/>
          </a:xfrm>
        </p:spPr>
        <p:txBody>
          <a:bodyPr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99887" y="2812214"/>
            <a:ext cx="5472113" cy="337903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33E7E-50D2-4F6C-9DF2-CF4C98C4B8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Rectangle 9" descr="Accent block left">
            <a:extLst>
              <a:ext uri="{FF2B5EF4-FFF2-40B4-BE49-F238E27FC236}">
                <a16:creationId xmlns:a16="http://schemas.microsoft.com/office/drawing/2014/main" id="{BBC0CAF5-0DE6-4BEA-824E-124A54A76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800" y="2100317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Rectangle 10" descr="Accent bar right&#10;">
            <a:extLst>
              <a:ext uri="{FF2B5EF4-FFF2-40B4-BE49-F238E27FC236}">
                <a16:creationId xmlns:a16="http://schemas.microsoft.com/office/drawing/2014/main" id="{ED008080-B2F5-441A-8B15-30AE86BBF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299887" y="2100317"/>
            <a:ext cx="1984175" cy="114824"/>
          </a:xfrm>
          <a:prstGeom prst="rect">
            <a:avLst/>
          </a:prstGeom>
          <a:solidFill>
            <a:srgbClr val="FF83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1"/>
            <a:ext cx="12192000" cy="6371350"/>
          </a:xfr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6096000" y="5359400"/>
            <a:ext cx="5664000" cy="565899"/>
          </a:xfrm>
          <a:solidFill>
            <a:schemeClr val="tx1"/>
          </a:solidFill>
        </p:spPr>
        <p:txBody>
          <a:bodyPr lIns="180000" tIns="180000" rIns="180000" bIns="180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B3D119C-DBF5-4B4F-BE38-7BD7B5C8A5D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F8E7C83-06D7-4C5B-85B7-0E5713B4F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EB7F0EE8-BE52-4A79-8FC8-4A2487FA01F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9780102" cy="6804025"/>
          </a:xfrm>
          <a:solidFill>
            <a:schemeClr val="bg1">
              <a:lumMod val="85000"/>
            </a:schemeClr>
          </a:solidFill>
        </p:spPr>
        <p:txBody>
          <a:bodyPr tIns="0"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and Drop your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58200" y="2798354"/>
            <a:ext cx="3733800" cy="1013684"/>
          </a:xfrm>
          <a:solidFill>
            <a:schemeClr val="bg1"/>
          </a:solidFill>
        </p:spPr>
        <p:txBody>
          <a:bodyPr vert="horz" lIns="180000" tIns="180000" rIns="252000" bIns="180000" rtlCol="0" anchor="t">
            <a:noAutofit/>
          </a:bodyPr>
          <a:lstStyle>
            <a:lvl1pPr algn="r">
              <a:defRPr lang="en-ZA" sz="6000" b="1" spc="-300" dirty="0"/>
            </a:lvl1pPr>
          </a:lstStyle>
          <a:p>
            <a:pPr lvl="0" algn="r"/>
            <a:r>
              <a:rPr lang="en-US" noProof="0"/>
              <a:t>Thank You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52FA7FC9-E40E-4144-84E4-34E3722E9A6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58200" y="3957705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97289182-4FE6-4A18-9775-4588D5801CF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8200" y="4306722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1" name="Text Placeholder 7">
            <a:extLst>
              <a:ext uri="{FF2B5EF4-FFF2-40B4-BE49-F238E27FC236}">
                <a16:creationId xmlns:a16="http://schemas.microsoft.com/office/drawing/2014/main" id="{BD4E94C7-6CAF-4FEE-9E02-D3D3A2AC5EA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58200" y="4655739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0DE421A3-3C59-48FC-BC3B-007ADFBEB4F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458200" y="5004756"/>
            <a:ext cx="2910342" cy="316800"/>
          </a:xfrm>
          <a:solidFill>
            <a:schemeClr val="tx1">
              <a:lumMod val="75000"/>
              <a:lumOff val="25000"/>
            </a:schemeClr>
          </a:solidFill>
        </p:spPr>
        <p:txBody>
          <a:bodyPr rIns="72000" anchor="ctr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504A767-1C0B-484E-BF7D-CD42D30A52EE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13D8A8-6C3D-4527-959D-41C3213F7F0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C0FBB1B-4F0E-4365-BF27-3150FC6C3B90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1DD44D8-4A8F-4693-B90A-166855B29D25}"/>
              </a:ext>
            </a:extLst>
          </p:cNvPr>
          <p:cNvSpPr/>
          <p:nvPr userDrawn="1"/>
        </p:nvSpPr>
        <p:spPr>
          <a:xfrm>
            <a:off x="8458200" y="2685912"/>
            <a:ext cx="3733800" cy="1148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FB6A7-1E80-487C-93E6-DCAA8751EF2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049663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11339513" cy="360000"/>
          </a:xfrm>
        </p:spPr>
        <p:txBody>
          <a:bodyPr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DE0AAD-6FBD-416B-A91A-21F2B737919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EB0D177-9AA4-42F4-9CD7-CD206217CA6D}"/>
              </a:ext>
            </a:extLst>
          </p:cNvPr>
          <p:cNvSpPr/>
          <p:nvPr userDrawn="1"/>
        </p:nvSpPr>
        <p:spPr>
          <a:xfrm>
            <a:off x="9780101" y="6371351"/>
            <a:ext cx="1979897" cy="43199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C825DB53-D610-4A40-AFDC-EBC47DB613CE}"/>
              </a:ext>
            </a:extLst>
          </p:cNvPr>
          <p:cNvSpPr/>
          <p:nvPr userDrawn="1"/>
        </p:nvSpPr>
        <p:spPr>
          <a:xfrm>
            <a:off x="9780103" y="6803351"/>
            <a:ext cx="1979897" cy="546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C2B9A6A4-83D0-40B1-8B15-964C84BF0705}"/>
              </a:ext>
            </a:extLst>
          </p:cNvPr>
          <p:cNvSpPr/>
          <p:nvPr userDrawn="1"/>
        </p:nvSpPr>
        <p:spPr>
          <a:xfrm>
            <a:off x="0" y="6371351"/>
            <a:ext cx="9780102" cy="432000"/>
          </a:xfrm>
          <a:custGeom>
            <a:avLst/>
            <a:gdLst>
              <a:gd name="connsiteX0" fmla="*/ 0 w 9780102"/>
              <a:gd name="connsiteY0" fmla="*/ 0 h 432000"/>
              <a:gd name="connsiteX1" fmla="*/ 9780102 w 9780102"/>
              <a:gd name="connsiteY1" fmla="*/ 0 h 432000"/>
              <a:gd name="connsiteX2" fmla="*/ 9780102 w 9780102"/>
              <a:gd name="connsiteY2" fmla="*/ 432000 h 432000"/>
              <a:gd name="connsiteX3" fmla="*/ 0 w 9780102"/>
              <a:gd name="connsiteY3" fmla="*/ 432000 h 4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780102" h="432000">
                <a:moveTo>
                  <a:pt x="0" y="0"/>
                </a:moveTo>
                <a:lnTo>
                  <a:pt x="9780102" y="0"/>
                </a:lnTo>
                <a:lnTo>
                  <a:pt x="9780102" y="432000"/>
                </a:lnTo>
                <a:lnTo>
                  <a:pt x="0" y="432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280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11328000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439820"/>
            <a:ext cx="5664000" cy="295062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60000" y="6371351"/>
            <a:ext cx="432000" cy="432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  <a:latin typeface="+mj-lt"/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BC39664-EB8B-4A32-915A-D4308F792772}"/>
              </a:ext>
            </a:extLst>
          </p:cNvPr>
          <p:cNvSpPr/>
          <p:nvPr userDrawn="1"/>
        </p:nvSpPr>
        <p:spPr>
          <a:xfrm>
            <a:off x="0" y="6803351"/>
            <a:ext cx="9780104" cy="546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B49670D-8F18-44A8-B217-67B412095C0D}"/>
              </a:ext>
            </a:extLst>
          </p:cNvPr>
          <p:cNvSpPr/>
          <p:nvPr userDrawn="1"/>
        </p:nvSpPr>
        <p:spPr>
          <a:xfrm>
            <a:off x="11760000" y="6803351"/>
            <a:ext cx="432000" cy="546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30FA059-EC32-4FFF-9673-48849B2FA43A}"/>
              </a:ext>
            </a:extLst>
          </p:cNvPr>
          <p:cNvCxnSpPr>
            <a:cxnSpLocks/>
          </p:cNvCxnSpPr>
          <p:nvPr userDrawn="1"/>
        </p:nvCxnSpPr>
        <p:spPr>
          <a:xfrm flipH="1">
            <a:off x="1" y="6371351"/>
            <a:ext cx="12191999" cy="0"/>
          </a:xfrm>
          <a:prstGeom prst="line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https://d2guulkeunn7d8.cloudfront.net/assets/beetstrap/brand/logo@3x-c01b12eeb889d8665611740b281d76fa1cf88d06bcbd8a50dbcae6baecdbe9da.png"/>
          <p:cNvPicPr>
            <a:picLocks noChangeAspect="1" noChangeArrowheads="1"/>
          </p:cNvPicPr>
          <p:nvPr userDrawn="1"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4544" y="6473170"/>
            <a:ext cx="1308556" cy="26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6" r:id="rId5"/>
    <p:sldLayoutId id="2147483659" r:id="rId6"/>
    <p:sldLayoutId id="2147483660" r:id="rId7"/>
    <p:sldLayoutId id="2147483664" r:id="rId8"/>
    <p:sldLayoutId id="2147483650" r:id="rId9"/>
    <p:sldLayoutId id="2147483652" r:id="rId10"/>
    <p:sldLayoutId id="2147483656" r:id="rId11"/>
    <p:sldLayoutId id="2147483657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3" r:id="rId18"/>
    <p:sldLayoutId id="2147483674" r:id="rId19"/>
    <p:sldLayoutId id="2147483654" r:id="rId20"/>
    <p:sldLayoutId id="2147483655" r:id="rId21"/>
    <p:sldLayoutId id="2147483675" r:id="rId22"/>
    <p:sldLayoutId id="2147483672" r:id="rId2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spc="-15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frapafinalproject.herokuapp.com/" TargetMode="Externa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AA8A1CBA-9BB5-2246-9F4B-98EAD7C9015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721"/>
            <a:ext cx="9780588" cy="666858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0400" y="2811053"/>
            <a:ext cx="8991600" cy="1261295"/>
          </a:xfrm>
        </p:spPr>
        <p:txBody>
          <a:bodyPr/>
          <a:lstStyle/>
          <a:p>
            <a:r>
              <a:rPr lang="en-US" dirty="0"/>
              <a:t>Project Ripe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00400" y="4061039"/>
            <a:ext cx="6580188" cy="580921"/>
          </a:xfrm>
        </p:spPr>
        <p:txBody>
          <a:bodyPr/>
          <a:lstStyle/>
          <a:p>
            <a:r>
              <a:rPr lang="en-US" dirty="0"/>
              <a:t>Identifying and Promoting Products Ripe for Picking</a:t>
            </a:r>
          </a:p>
        </p:txBody>
      </p:sp>
    </p:spTree>
    <p:extLst>
      <p:ext uri="{BB962C8B-B14F-4D97-AF65-F5344CB8AC3E}">
        <p14:creationId xmlns:p14="http://schemas.microsoft.com/office/powerpoint/2010/main" val="3989923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Data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Relative Frequency of Top Items Ordered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76" y="1774399"/>
            <a:ext cx="10615047" cy="398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920720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Apriori</a:t>
            </a:r>
            <a:r>
              <a:rPr lang="en-US" dirty="0"/>
              <a:t> Algorithm Output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Association Rules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15" y="1892123"/>
            <a:ext cx="10058400" cy="375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028280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Department Frequency Analysis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14" y="1930056"/>
            <a:ext cx="4641638" cy="41081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1603" y="2346187"/>
            <a:ext cx="5388568" cy="3467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921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Hub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Aisle Frequency Analysis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94895"/>
            <a:ext cx="5388568" cy="401030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929"/>
          <a:stretch/>
        </p:blipFill>
        <p:spPr>
          <a:xfrm>
            <a:off x="584200" y="1614413"/>
            <a:ext cx="4588285" cy="451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207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2E7ADBC3-DECA-9F4C-9289-9E43C72759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84"/>
            <a:ext cx="8495134" cy="637135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Recommendation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Our Recipe for Success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4528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31800" y="432000"/>
            <a:ext cx="11340200" cy="432000"/>
          </a:xfrm>
        </p:spPr>
        <p:txBody>
          <a:bodyPr/>
          <a:lstStyle/>
          <a:p>
            <a:r>
              <a:rPr lang="en-US" dirty="0"/>
              <a:t>Increasing Basket Size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How to increase incremental order size</a:t>
            </a:r>
          </a:p>
          <a:p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Promote (Offer)</a:t>
            </a:r>
          </a:p>
          <a:p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Focus on Confidence</a:t>
            </a:r>
          </a:p>
          <a:p>
            <a:r>
              <a:rPr lang="en-US" dirty="0"/>
              <a:t>Time communications to weekends</a:t>
            </a:r>
          </a:p>
          <a:p>
            <a:r>
              <a:rPr lang="en-US" dirty="0"/>
              <a:t>Promote products with </a:t>
            </a:r>
            <a:r>
              <a:rPr lang="en-US" b="1" dirty="0"/>
              <a:t>dark green </a:t>
            </a:r>
            <a:r>
              <a:rPr lang="en-US" dirty="0"/>
              <a:t>that showcase smaller confidence levels with individualized promotions to increase sales</a:t>
            </a:r>
          </a:p>
          <a:p>
            <a:r>
              <a:rPr lang="en-US" dirty="0"/>
              <a:t>Organic Strawberries &amp; Box of Organic Bananas --&gt; Organic Raspberries</a:t>
            </a:r>
          </a:p>
          <a:p>
            <a:r>
              <a:rPr lang="en-US" dirty="0"/>
              <a:t>Organic Strawberries &amp; Box of Organic Bananas --&gt; Organic Hass Avocado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Don’t Forget (Product Placement)</a:t>
            </a:r>
          </a:p>
          <a:p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Focus on Lift</a:t>
            </a:r>
          </a:p>
          <a:p>
            <a:r>
              <a:rPr lang="en-US" dirty="0"/>
              <a:t>Don’t spend marketing dollars promoting products that have a </a:t>
            </a:r>
            <a:r>
              <a:rPr lang="en-US" b="1" dirty="0"/>
              <a:t>yellow lift </a:t>
            </a:r>
            <a:r>
              <a:rPr lang="en-US" dirty="0"/>
              <a:t>that showcase higher likelihood of being ordered</a:t>
            </a:r>
          </a:p>
          <a:p>
            <a:r>
              <a:rPr lang="en-US" dirty="0"/>
              <a:t>Instead place products near each other in website design and remind shoppers in cart to order</a:t>
            </a:r>
          </a:p>
          <a:p>
            <a:r>
              <a:rPr lang="en-US" dirty="0"/>
              <a:t>Lime Sparkling Water  —&gt; Sparkling Water Grapefruit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15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4103676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Placeholder 31" descr="hand clapping">
            <a:extLst>
              <a:ext uri="{FF2B5EF4-FFF2-40B4-BE49-F238E27FC236}">
                <a16:creationId xmlns:a16="http://schemas.microsoft.com/office/drawing/2014/main" id="{AAB6EE12-FEF8-FB41-A909-0DA61D7725C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6C38D7A9-9299-4108-BB08-026F4B9CAE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91814EC9-246A-4C6E-941E-5774FE72F08E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dirty="0"/>
              <a:t>Project Team</a:t>
            </a:r>
          </a:p>
          <a:p>
            <a:pPr marL="0" indent="0">
              <a:buNone/>
            </a:pPr>
            <a:endParaRPr lang="en-US" sz="2800" dirty="0"/>
          </a:p>
          <a:p>
            <a:pPr marL="0" indent="0" algn="r">
              <a:buNone/>
            </a:pPr>
            <a:r>
              <a:rPr lang="en-US" dirty="0"/>
              <a:t>Fatima Mehdikarimi</a:t>
            </a:r>
          </a:p>
          <a:p>
            <a:pPr marL="0" indent="0" algn="r">
              <a:buNone/>
            </a:pPr>
            <a:r>
              <a:rPr lang="en-US" dirty="0"/>
              <a:t>Raj </a:t>
            </a:r>
            <a:r>
              <a:rPr lang="en-US" dirty="0" err="1"/>
              <a:t>Kartha</a:t>
            </a:r>
            <a:endParaRPr lang="en-US" dirty="0"/>
          </a:p>
          <a:p>
            <a:pPr marL="0" indent="0" algn="r">
              <a:buNone/>
            </a:pPr>
            <a:r>
              <a:rPr lang="en-US" dirty="0"/>
              <a:t>Alejandra Gomez</a:t>
            </a:r>
          </a:p>
          <a:p>
            <a:pPr marL="0" indent="0" algn="r">
              <a:buNone/>
            </a:pPr>
            <a:r>
              <a:rPr lang="en-US" dirty="0" err="1"/>
              <a:t>Priya</a:t>
            </a:r>
            <a:r>
              <a:rPr lang="en-US" dirty="0"/>
              <a:t> Kulkarni</a:t>
            </a:r>
          </a:p>
          <a:p>
            <a:pPr marL="0" indent="0" algn="r">
              <a:buNone/>
            </a:pPr>
            <a:r>
              <a:rPr lang="en-US" dirty="0"/>
              <a:t>Assam </a:t>
            </a:r>
            <a:r>
              <a:rPr lang="en-US" dirty="0" err="1"/>
              <a:t>Javaid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A9A75888-22E3-1D43-9112-DA02186070B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271" y="-1"/>
            <a:ext cx="5309458" cy="6371351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48588" y="3688075"/>
            <a:ext cx="2411412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Ripe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Using machine learning to learn our customers’ preferences and promoting the right products at the right time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Hub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23" y="1662506"/>
            <a:ext cx="10820400" cy="4000500"/>
          </a:xfrm>
          <a:prstGeom prst="rect">
            <a:avLst/>
          </a:prstGeom>
        </p:spPr>
      </p:pic>
      <p:pic>
        <p:nvPicPr>
          <p:cNvPr id="3" name="Picture 2">
            <a:hlinkClick r:id="rId2"/>
            <a:extLst>
              <a:ext uri="{FF2B5EF4-FFF2-40B4-BE49-F238E27FC236}">
                <a16:creationId xmlns:a16="http://schemas.microsoft.com/office/drawing/2014/main" id="{11E2CDFE-BFD4-A34E-8F46-D509EE0C52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070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7E468295-904F-0743-AD06-67DA21353B9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38"/>
          <a:stretch/>
        </p:blipFill>
        <p:spPr>
          <a:xfrm>
            <a:off x="755062" y="96255"/>
            <a:ext cx="3582093" cy="6165094"/>
          </a:xfr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EFA08948-2B6F-46B1-9D2D-8D7B2B3FB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5824" y="1762069"/>
            <a:ext cx="1984175" cy="1148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8100" y="1869795"/>
            <a:ext cx="6641900" cy="1124345"/>
          </a:xfrm>
        </p:spPr>
        <p:txBody>
          <a:bodyPr/>
          <a:lstStyle/>
          <a:p>
            <a:r>
              <a:rPr lang="en-US" dirty="0"/>
              <a:t>Our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 err="1"/>
              <a:t>Instacart</a:t>
            </a:r>
            <a:r>
              <a:rPr lang="en-US" dirty="0"/>
              <a:t> Online Grocery Shopping Dataset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7960" y="4182546"/>
            <a:ext cx="5472000" cy="2428351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Over Three Million Grocery Orders</a:t>
            </a:r>
            <a:br>
              <a:rPr lang="en-US" sz="2800" dirty="0"/>
            </a:br>
            <a:endParaRPr lang="en-US" sz="2800" dirty="0"/>
          </a:p>
          <a:p>
            <a:r>
              <a:rPr lang="en-US" dirty="0"/>
              <a:t>200,000+ </a:t>
            </a:r>
            <a:r>
              <a:rPr lang="en-US" dirty="0" err="1"/>
              <a:t>Instacart</a:t>
            </a:r>
            <a:r>
              <a:rPr lang="en-US" dirty="0"/>
              <a:t> users</a:t>
            </a:r>
          </a:p>
          <a:p>
            <a:r>
              <a:rPr lang="en-US" dirty="0"/>
              <a:t>50,000+ products </a:t>
            </a:r>
          </a:p>
          <a:p>
            <a:r>
              <a:rPr lang="en-US" dirty="0"/>
              <a:t>Dozens of product categories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0987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35E3CE9E-B03C-CB4B-A83A-D3265C7A05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3329" y="0"/>
            <a:ext cx="9563003" cy="6371351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700" y="2156226"/>
            <a:ext cx="4903599" cy="1958400"/>
          </a:xfrm>
        </p:spPr>
        <p:txBody>
          <a:bodyPr/>
          <a:lstStyle/>
          <a:p>
            <a:r>
              <a:rPr lang="en-US" dirty="0"/>
              <a:t>Our Learnings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972F17A-D965-40B9-8ABB-C634072DBCC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4110760"/>
            <a:ext cx="4902200" cy="1100565"/>
          </a:xfrm>
        </p:spPr>
        <p:txBody>
          <a:bodyPr/>
          <a:lstStyle/>
          <a:p>
            <a:r>
              <a:rPr lang="en-US" dirty="0"/>
              <a:t>Analysis of the Data</a:t>
            </a:r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FB4D5-DA14-4F29-9320-2DE0A6B57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Data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9D0F75-42B5-4960-8C3A-291285872DA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1800" y="1008000"/>
            <a:ext cx="11339513" cy="360000"/>
          </a:xfrm>
        </p:spPr>
        <p:txBody>
          <a:bodyPr/>
          <a:lstStyle/>
          <a:p>
            <a:r>
              <a:rPr lang="en-US" dirty="0"/>
              <a:t>Frequency of Top Items Ordered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A34EBD-7DEA-4599-A81B-0A363A0E17FC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760000" y="6371351"/>
            <a:ext cx="432000" cy="432000"/>
          </a:xfrm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87" y="1512000"/>
            <a:ext cx="9405604" cy="469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84813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Desk with computer, phone, books, etc.">
            <a:extLst>
              <a:ext uri="{FF2B5EF4-FFF2-40B4-BE49-F238E27FC236}">
                <a16:creationId xmlns:a16="http://schemas.microsoft.com/office/drawing/2014/main" id="{2E7ADBC3-DECA-9F4C-9289-9E43C727592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Machine Learning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278402B-CA7D-4F5B-B3FA-ED74AB3CFB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Our Process &amp; Methodology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solidFill>
            <a:schemeClr val="tx1">
              <a:lumMod val="95000"/>
              <a:lumOff val="5000"/>
            </a:schemeClr>
          </a:solidFill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 Basket Analysis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 err="1"/>
              <a:t>Apriori</a:t>
            </a:r>
            <a:r>
              <a:rPr lang="en-US" dirty="0"/>
              <a:t> Algorithm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What is Market Basket Analysis?</a:t>
            </a:r>
          </a:p>
          <a:p>
            <a:pPr lvl="1"/>
            <a:r>
              <a:rPr lang="en-US" sz="2000" dirty="0"/>
              <a:t>Market Basket analysis looks for the frequently co-occurring combinations of items that are bought together.</a:t>
            </a:r>
          </a:p>
          <a:p>
            <a:pPr marL="266700" lvl="1" indent="0">
              <a:buNone/>
            </a:pPr>
            <a:endParaRPr lang="en-US" sz="2000" dirty="0"/>
          </a:p>
          <a:p>
            <a:r>
              <a:rPr lang="en-US" sz="2400" dirty="0"/>
              <a:t>ML Library used: </a:t>
            </a:r>
            <a:r>
              <a:rPr lang="en-US" sz="2400" dirty="0" err="1"/>
              <a:t>Mlxtend</a:t>
            </a:r>
            <a:r>
              <a:rPr lang="en-US" sz="2400" dirty="0"/>
              <a:t> (</a:t>
            </a:r>
            <a:r>
              <a:rPr lang="en-US" sz="2000" dirty="0" err="1"/>
              <a:t>Apriori</a:t>
            </a:r>
            <a:r>
              <a:rPr lang="en-US" sz="2000" dirty="0"/>
              <a:t> Algorithm &amp; Association Rules</a:t>
            </a:r>
            <a:r>
              <a:rPr lang="en-US" sz="2400" dirty="0"/>
              <a:t>)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What are Association Rules?</a:t>
            </a:r>
          </a:p>
          <a:p>
            <a:pPr lvl="1"/>
            <a:r>
              <a:rPr lang="en-US" sz="2000" dirty="0"/>
              <a:t>Each rule is the result basket set of our </a:t>
            </a:r>
            <a:r>
              <a:rPr lang="en-US" sz="2000" dirty="0" err="1"/>
              <a:t>Apriori</a:t>
            </a:r>
            <a:r>
              <a:rPr lang="en-US" sz="2000" dirty="0"/>
              <a:t> Algorithm.</a:t>
            </a:r>
          </a:p>
          <a:p>
            <a:pPr lvl="1"/>
            <a:r>
              <a:rPr lang="en-US" sz="2000" dirty="0"/>
              <a:t>A rule is a group of items frequently bought together. They are the output of our model.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34452418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Association rules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32"/>
          </p:nvPr>
        </p:nvSpPr>
        <p:spPr>
          <a:xfrm>
            <a:off x="420487" y="1044102"/>
            <a:ext cx="11339513" cy="1032434"/>
          </a:xfrm>
        </p:spPr>
        <p:txBody>
          <a:bodyPr/>
          <a:lstStyle/>
          <a:p>
            <a:r>
              <a:rPr lang="en-US" spc="-5" dirty="0">
                <a:solidFill>
                  <a:srgbClr val="000000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If (antecedent)-&gt; Then (consequent) relationship</a:t>
            </a:r>
          </a:p>
          <a:p>
            <a:br>
              <a:rPr lang="en-US" spc="-5" dirty="0">
                <a:solidFill>
                  <a:srgbClr val="000000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</a:br>
            <a:r>
              <a:rPr lang="en-US" spc="-5" dirty="0">
                <a:solidFill>
                  <a:srgbClr val="000000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A(antecedent)={</a:t>
            </a:r>
            <a:r>
              <a:rPr lang="en-US" spc="-5" dirty="0" err="1">
                <a:solidFill>
                  <a:srgbClr val="000000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paper,pencil</a:t>
            </a:r>
            <a:r>
              <a:rPr lang="en-US" spc="-5" dirty="0">
                <a:solidFill>
                  <a:srgbClr val="000000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} -&gt; B(consequent) ={eraser}</a:t>
            </a:r>
          </a:p>
          <a:p>
            <a:pPr marL="0" indent="0">
              <a:buNone/>
            </a:pPr>
            <a:br>
              <a:rPr lang="en-US" sz="1800" dirty="0"/>
            </a:b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32000" y="2256638"/>
            <a:ext cx="11328000" cy="3934611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Support</a:t>
            </a:r>
            <a:r>
              <a:rPr lang="en-US" sz="2000" dirty="0"/>
              <a:t> </a:t>
            </a:r>
            <a:r>
              <a:rPr lang="en-US" sz="1800" spc="-5" dirty="0">
                <a:solidFill>
                  <a:srgbClr val="000000"/>
                </a:solidFill>
                <a:effectLst/>
                <a:latin typeface="Georgia" panose="02040502050405020303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gives the fraction of transactions which contains item A and B</a:t>
            </a:r>
            <a:r>
              <a:rPr lang="en-US" sz="2000" dirty="0"/>
              <a:t> </a:t>
            </a:r>
          </a:p>
          <a:p>
            <a:r>
              <a:rPr lang="en-US" dirty="0">
                <a:latin typeface="Candara" panose="020E0502030303020204" pitchFamily="34" charset="0"/>
                <a:cs typeface="Times New Roman" panose="02020603050405020304" pitchFamily="18" charset="0"/>
              </a:rPr>
              <a:t>Support = </a:t>
            </a:r>
            <a:r>
              <a:rPr lang="en-US" dirty="0" err="1">
                <a:latin typeface="Candara" panose="020E0502030303020204" pitchFamily="34" charset="0"/>
                <a:cs typeface="Times New Roman" panose="02020603050405020304" pitchFamily="18" charset="0"/>
              </a:rPr>
              <a:t>freq</a:t>
            </a:r>
            <a:r>
              <a:rPr lang="en-US" dirty="0">
                <a:latin typeface="Candara" panose="020E0502030303020204" pitchFamily="34" charset="0"/>
                <a:cs typeface="Times New Roman" panose="02020603050405020304" pitchFamily="18" charset="0"/>
              </a:rPr>
              <a:t> (A,B) / n</a:t>
            </a:r>
          </a:p>
          <a:p>
            <a:endParaRPr lang="en-US" sz="2000" dirty="0"/>
          </a:p>
          <a:p>
            <a:pPr marL="0" marR="0" indent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b="1" dirty="0"/>
              <a:t>Confidence</a:t>
            </a:r>
            <a:r>
              <a:rPr lang="en-US" spc="-5" dirty="0">
                <a:solidFill>
                  <a:srgbClr val="000000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 is the probability that a transaction that contains pencil and paper also contains eraser.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Confidence (</a:t>
            </a:r>
            <a:r>
              <a:rPr lang="en-US" dirty="0"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800" dirty="0"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-&gt;B) = Support (</a:t>
            </a:r>
            <a:r>
              <a:rPr lang="en-US" dirty="0"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A,B</a:t>
            </a:r>
            <a:r>
              <a:rPr lang="en-US" sz="1800" dirty="0"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 / support (</a:t>
            </a:r>
            <a:r>
              <a:rPr lang="en-US" dirty="0"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800" dirty="0">
                <a:effectLst/>
                <a:latin typeface="Candara" panose="020E0502030303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2000" b="1" dirty="0"/>
              <a:t> Lift </a:t>
            </a:r>
            <a:r>
              <a:rPr lang="en-US" spc="-5" dirty="0">
                <a:solidFill>
                  <a:srgbClr val="000000"/>
                </a:solidFill>
                <a:latin typeface="Georgia" panose="02040502050405020303" pitchFamily="18" charset="0"/>
                <a:cs typeface="Times New Roman" panose="02020603050405020304" pitchFamily="18" charset="0"/>
              </a:rPr>
              <a:t>summaries the strength of association between the item sets.</a:t>
            </a:r>
          </a:p>
          <a:p>
            <a:pPr marL="0" indent="0">
              <a:spcBef>
                <a:spcPts val="0"/>
              </a:spcBef>
              <a:buNone/>
            </a:pPr>
            <a:endParaRPr lang="en-US" sz="2000" b="1" dirty="0"/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US" sz="1800" dirty="0">
                <a:effectLst/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Lift = support(A,B)/ (support(</a:t>
            </a:r>
            <a:r>
              <a:rPr lang="en-US" dirty="0"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800" dirty="0">
                <a:effectLst/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)*support (</a:t>
            </a:r>
            <a:r>
              <a:rPr lang="en-US" dirty="0"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1800" dirty="0">
                <a:effectLst/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>
                <a:tab pos="457200" algn="l"/>
              </a:tabLst>
            </a:pPr>
            <a:r>
              <a:rPr lang="en-US" sz="1800" dirty="0">
                <a:effectLst/>
                <a:latin typeface="Century" panose="020406040505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03928607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Custom 149">
      <a:majorFont>
        <a:latin typeface="Corbel"/>
        <a:ea typeface=""/>
        <a:cs typeface=""/>
      </a:majorFont>
      <a:minorFont>
        <a:latin typeface="Canda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16411250_Bright business presentation_AAS_v3" id="{57D58BC9-3F05-45D4-81CD-7BA898B4CAAD}" vid="{0F92AA19-00D6-4C71-B13F-219D7994A0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2EDB5DD7-8DCC-4069-9EB3-5D09818665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8E15EA0-2F38-456B-B156-038699A5D17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F90D0D0-7C1D-47FF-A2F0-9937AA567A3D}">
  <ds:schemaRefs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16c05727-aa75-4e4a-9b5f-8a80a1165891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Bright business presentation</Template>
  <TotalTime>0</TotalTime>
  <Words>432</Words>
  <Application>Microsoft Macintosh PowerPoint</Application>
  <PresentationFormat>Widescreen</PresentationFormat>
  <Paragraphs>88</Paragraphs>
  <Slides>16</Slides>
  <Notes>1</Notes>
  <HiddenSlides>4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Candara</vt:lpstr>
      <vt:lpstr>Century</vt:lpstr>
      <vt:lpstr>Corbel</vt:lpstr>
      <vt:lpstr>Georgia</vt:lpstr>
      <vt:lpstr>Times New Roman</vt:lpstr>
      <vt:lpstr>Office Theme</vt:lpstr>
      <vt:lpstr>Project Ripe</vt:lpstr>
      <vt:lpstr>Project Ripe</vt:lpstr>
      <vt:lpstr>Information Hub</vt:lpstr>
      <vt:lpstr>Our Data</vt:lpstr>
      <vt:lpstr>Our Learnings</vt:lpstr>
      <vt:lpstr>Product Data Analysis</vt:lpstr>
      <vt:lpstr>Machine Learning</vt:lpstr>
      <vt:lpstr>Market Basket Analysis</vt:lpstr>
      <vt:lpstr>Association rules</vt:lpstr>
      <vt:lpstr>Product Data Analysis</vt:lpstr>
      <vt:lpstr>Apriori Algorithm Output</vt:lpstr>
      <vt:lpstr>Information Hub</vt:lpstr>
      <vt:lpstr>Information Hub</vt:lpstr>
      <vt:lpstr>Recommendation</vt:lpstr>
      <vt:lpstr>Increasing Basket Size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2020-05-12T19:29:50Z</dcterms:created>
  <dcterms:modified xsi:type="dcterms:W3CDTF">2020-06-12T20:26:55Z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